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2" r:id="rId1"/>
  </p:sldMasterIdLst>
  <p:notesMasterIdLst>
    <p:notesMasterId r:id="rId12"/>
  </p:notesMasterIdLst>
  <p:sldIdLst>
    <p:sldId id="335" r:id="rId2"/>
    <p:sldId id="340" r:id="rId3"/>
    <p:sldId id="260" r:id="rId4"/>
    <p:sldId id="291" r:id="rId5"/>
    <p:sldId id="292" r:id="rId6"/>
    <p:sldId id="297" r:id="rId7"/>
    <p:sldId id="294" r:id="rId8"/>
    <p:sldId id="298" r:id="rId9"/>
    <p:sldId id="344" r:id="rId10"/>
    <p:sldId id="342" r:id="rId11"/>
  </p:sldIdLst>
  <p:sldSz cx="9144000" cy="5143500" type="screen16x9"/>
  <p:notesSz cx="6858000" cy="9144000"/>
  <p:embeddedFontLst>
    <p:embeddedFont>
      <p:font typeface="Avenir LT Std 35 Light" panose="020B0402020203020204" pitchFamily="34" charset="0"/>
      <p:regular r:id="rId13"/>
      <p:italic r:id="rId14"/>
    </p:embeddedFont>
    <p:embeddedFont>
      <p:font typeface="Avenir LT Std 55 Roman" panose="020B0503020203020204" pitchFamily="34" charset="0"/>
      <p:regular r:id="rId15"/>
      <p:bold r:id="rId16"/>
      <p:italic r:id="rId17"/>
      <p:boldItalic r:id="rId18"/>
    </p:embeddedFont>
    <p:embeddedFont>
      <p:font typeface="Avenir LT Std 65 Medium" panose="020B0603020203020204" pitchFamily="34" charset="0"/>
      <p:bold r:id="rId19"/>
      <p:boldItalic r:id="rId20"/>
    </p:embeddedFont>
    <p:embeddedFont>
      <p:font typeface="Avenir Next LT Pro Demi" panose="020B0704020202020204" pitchFamily="34" charset="0"/>
      <p:bold r:id="rId21"/>
      <p:boldItalic r:id="rId22"/>
    </p:embeddedFont>
    <p:embeddedFont>
      <p:font typeface="Neue Aachen Pro" panose="02040606030706050204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0D8DC4A-5793-47E3-83DE-2F151143030C}">
          <p14:sldIdLst>
            <p14:sldId id="335"/>
            <p14:sldId id="340"/>
            <p14:sldId id="260"/>
            <p14:sldId id="291"/>
            <p14:sldId id="292"/>
            <p14:sldId id="297"/>
            <p14:sldId id="294"/>
            <p14:sldId id="298"/>
            <p14:sldId id="344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DDD1"/>
    <a:srgbClr val="20093F"/>
    <a:srgbClr val="FF5B06"/>
    <a:srgbClr val="675C58"/>
    <a:srgbClr val="072B47"/>
    <a:srgbClr val="FCFCFC"/>
    <a:srgbClr val="0D72A6"/>
    <a:srgbClr val="000000"/>
    <a:srgbClr val="111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5952" autoAdjust="0"/>
  </p:normalViewPr>
  <p:slideViewPr>
    <p:cSldViewPr snapToGrid="0">
      <p:cViewPr varScale="1">
        <p:scale>
          <a:sx n="95" d="100"/>
          <a:sy n="95" d="100"/>
        </p:scale>
        <p:origin x="1003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C3548-6096-4FFE-9773-82AE4B9CCB6B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C40EE-00AF-41C2-A240-4DA5D7A7E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16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25CAF-3367-4FDB-98F1-4C5ED9881EB7}" type="datetime1">
              <a:rPr lang="en-US" smtClean="0"/>
              <a:t>23-Oct-25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437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1EE8-CE34-4D1B-B432-36035E048333}" type="datetime1">
              <a:rPr lang="en-US" smtClean="0"/>
              <a:t>23-Oct-25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64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E240-4FFE-4B21-81F2-9D34E841DFCE}" type="datetime1">
              <a:rPr lang="en-US" smtClean="0"/>
              <a:t>23-Oct-25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01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E178-46BD-44C2-81B2-CF997F9F8C7F}" type="datetime1">
              <a:rPr lang="en-US" smtClean="0"/>
              <a:t>23-Oct-25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18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9150B-C9DD-4870-8AC1-71C6FDDE7EC9}" type="datetime1">
              <a:rPr lang="en-US" smtClean="0"/>
              <a:t>23-Oct-25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19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F168-C6C5-43FB-8DEF-B4D7B4950622}" type="datetime1">
              <a:rPr lang="en-US" smtClean="0"/>
              <a:t>23-Oct-25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091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962-3B0A-482D-998C-A4538F1ECE3B}" type="datetime1">
              <a:rPr lang="en-US" smtClean="0"/>
              <a:t>23-Oct-25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74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0538-1E91-4F75-9398-052B54BF5657}" type="datetime1">
              <a:rPr lang="en-US" smtClean="0"/>
              <a:t>23-Oct-25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26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blipFill dpi="0" rotWithShape="1">
          <a:blip r:embed="rId2">
            <a:lum/>
          </a:blip>
          <a:srcRect/>
          <a:tile tx="0" ty="0" sx="40000" sy="4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298CB62E-641C-51A5-7150-F6AAFDCE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308DCC52-607E-9E5F-C51A-A5215D83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C36A-161F-4139-9026-06AD0B759D80}" type="datetime1">
              <a:rPr lang="en-US" smtClean="0"/>
              <a:t>23-Oct-25</a:t>
            </a:fld>
            <a:endParaRPr lang="pt-BR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95E8FE1-655B-BEED-3BC9-2AE4B975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2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7DD73-5200-4B8B-9728-75415D7B014F}" type="datetime1">
              <a:rPr lang="en-US" smtClean="0"/>
              <a:t>23-Oct-25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8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A5910-FB74-45F7-9890-C84E36F11A53}" type="datetime1">
              <a:rPr lang="en-US" smtClean="0"/>
              <a:t>23-Oct-25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591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40000" sy="4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8E6AA6F-721C-4F23-F07E-469404663D7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E4F78E-665E-43A8-A4B2-193DF5177E8F}" type="datetime1">
              <a:rPr lang="en-US" smtClean="0"/>
              <a:pPr/>
              <a:t>23-Oct-25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88BF9-A327-4B66-98AE-4CA8527779D5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B4379D0-8342-E29F-98BE-B3417377FBB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6645" y="4792689"/>
            <a:ext cx="768705" cy="216000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1652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364AFE30-B170-2C39-94F2-6D061E165D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EF3DDC8-5DF5-8068-0BBF-4F17ECE3A6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098483">
            <a:off x="-3366316" y="2386151"/>
            <a:ext cx="8204700" cy="877696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CAD299A-D842-DCC6-C312-C0D4A69A64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50476">
            <a:off x="4563877" y="-3253537"/>
            <a:ext cx="8204700" cy="87769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35D0306-3C53-6B44-2AA1-1E3B47941E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14" t="9423" r="46923" b="8348"/>
          <a:stretch/>
        </p:blipFill>
        <p:spPr>
          <a:xfrm>
            <a:off x="4023049" y="1"/>
            <a:ext cx="5120950" cy="51435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logo with a microphone and text&#10;&#10;AI-generated content may be incorrect.">
            <a:extLst>
              <a:ext uri="{FF2B5EF4-FFF2-40B4-BE49-F238E27FC236}">
                <a16:creationId xmlns:a16="http://schemas.microsoft.com/office/drawing/2014/main" id="{99DFB0B4-90EA-D6AD-BB98-77B4D7B7E5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5" b="30958"/>
          <a:stretch>
            <a:fillRect/>
          </a:stretch>
        </p:blipFill>
        <p:spPr bwMode="auto">
          <a:xfrm>
            <a:off x="345175" y="324150"/>
            <a:ext cx="5204310" cy="224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logo with a microphone and text&#10;&#10;AI-generated content may be incorrect.">
            <a:extLst>
              <a:ext uri="{FF2B5EF4-FFF2-40B4-BE49-F238E27FC236}">
                <a16:creationId xmlns:a16="http://schemas.microsoft.com/office/drawing/2014/main" id="{8F891520-1888-508F-A05D-A54DF83A2C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5" r="95387" b="66502"/>
          <a:stretch>
            <a:fillRect/>
          </a:stretch>
        </p:blipFill>
        <p:spPr bwMode="auto">
          <a:xfrm>
            <a:off x="3527157" y="2104822"/>
            <a:ext cx="988695" cy="3977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2189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87B15-F1A1-4B86-C2CD-E043AF41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C36A-161F-4139-9026-06AD0B759D80}" type="datetime1">
              <a:rPr lang="en-US" smtClean="0"/>
              <a:t>23-Oct-25</a:t>
            </a:fld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F6812-4C02-526E-4308-13475F2E2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16" y="342188"/>
            <a:ext cx="5989968" cy="4425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FinCast AI">
            <a:hlinkClick r:id="" action="ppaction://media"/>
            <a:extLst>
              <a:ext uri="{FF2B5EF4-FFF2-40B4-BE49-F238E27FC236}">
                <a16:creationId xmlns:a16="http://schemas.microsoft.com/office/drawing/2014/main" id="{648AC826-A232-E951-FAE5-26D96A765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509" y="9048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5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A6C12-3C13-5812-BD27-57092BFB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FAE13D50-318F-4829-D371-94E1AD2C5E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AD7D579-4CE4-D7F1-DA6D-9065672BC0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098483">
            <a:off x="-3366316" y="2386151"/>
            <a:ext cx="8204700" cy="877696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C7C557D0-D3CE-D15B-9847-A1543F4885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50476">
            <a:off x="4563877" y="-3253537"/>
            <a:ext cx="8204700" cy="87769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3CC0799-619F-09F4-C867-D71B210BC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14" t="9423" r="46923" b="8348"/>
          <a:stretch/>
        </p:blipFill>
        <p:spPr>
          <a:xfrm>
            <a:off x="4023049" y="1"/>
            <a:ext cx="5120950" cy="51435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909CB12-F2EB-2DAD-2403-DB75BD22DF3D}"/>
              </a:ext>
            </a:extLst>
          </p:cNvPr>
          <p:cNvSpPr/>
          <p:nvPr/>
        </p:nvSpPr>
        <p:spPr>
          <a:xfrm>
            <a:off x="496119" y="507653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 </a:t>
            </a:r>
            <a:r>
              <a:rPr lang="en-US" sz="2781" dirty="0" err="1"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nosso</a:t>
            </a:r>
            <a:r>
              <a:rPr lang="en-US" sz="2781" dirty="0"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Time!</a:t>
            </a:r>
            <a:endParaRPr lang="en-US" sz="2781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24D6555-60C1-6797-07A4-9C4C4074A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19" y="1234158"/>
            <a:ext cx="3987254" cy="246429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983F35A-9089-1FE3-E910-5A90B55B2C52}"/>
              </a:ext>
            </a:extLst>
          </p:cNvPr>
          <p:cNvSpPr/>
          <p:nvPr/>
        </p:nvSpPr>
        <p:spPr>
          <a:xfrm>
            <a:off x="496119" y="3875633"/>
            <a:ext cx="194838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Equipe Multidisciplinar</a:t>
            </a:r>
            <a:endParaRPr lang="en-US" sz="137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A34F00A-6D40-6F04-85DC-CACB56F230BC}"/>
              </a:ext>
            </a:extLst>
          </p:cNvPr>
          <p:cNvSpPr/>
          <p:nvPr/>
        </p:nvSpPr>
        <p:spPr>
          <a:xfrm>
            <a:off x="496119" y="4182145"/>
            <a:ext cx="3987254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pt-BR" dirty="0"/>
              <a:t>Caio Flavio </a:t>
            </a:r>
            <a:r>
              <a:rPr lang="pt-BR" dirty="0" err="1"/>
              <a:t>Stettiner</a:t>
            </a:r>
            <a:r>
              <a:rPr lang="pt-BR" dirty="0"/>
              <a:t>, Heleno Bispo, Hiuquem Lopes, </a:t>
            </a:r>
            <a:r>
              <a:rPr lang="pt-BR" dirty="0" err="1"/>
              <a:t>Josenyr</a:t>
            </a:r>
            <a:r>
              <a:rPr lang="pt-BR" dirty="0"/>
              <a:t> Santos Rosa, Luiz Antonio Alvarenga, Marcilio </a:t>
            </a:r>
            <a:r>
              <a:rPr lang="pt-BR" dirty="0" err="1"/>
              <a:t>Maximo</a:t>
            </a:r>
            <a:r>
              <a:rPr lang="pt-BR" dirty="0"/>
              <a:t>, Nicolas Spogis</a:t>
            </a:r>
            <a:endParaRPr lang="en-US" sz="1094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E6AA8B7C-088B-A10E-AC05-E71AC6B07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552" y="1234158"/>
            <a:ext cx="3987329" cy="2464296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1A678D5B-C5CF-7DDE-87BD-CBA28A71C0B3}"/>
              </a:ext>
            </a:extLst>
          </p:cNvPr>
          <p:cNvSpPr/>
          <p:nvPr/>
        </p:nvSpPr>
        <p:spPr>
          <a:xfrm>
            <a:off x="4660553" y="3875633"/>
            <a:ext cx="210792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Experiência Comprovada</a:t>
            </a:r>
            <a:endParaRPr lang="en-US" sz="1375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FD2C818-8342-B4AD-1B84-6E1DA4F16508}"/>
              </a:ext>
            </a:extLst>
          </p:cNvPr>
          <p:cNvSpPr/>
          <p:nvPr/>
        </p:nvSpPr>
        <p:spPr>
          <a:xfrm>
            <a:off x="4660552" y="4182146"/>
            <a:ext cx="3987329" cy="226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dirty="0"/>
              <a:t>Competência Acadêmica e Empresarial com histórico de sucesso!</a:t>
            </a:r>
          </a:p>
        </p:txBody>
      </p:sp>
    </p:spTree>
    <p:extLst>
      <p:ext uri="{BB962C8B-B14F-4D97-AF65-F5344CB8AC3E}">
        <p14:creationId xmlns:p14="http://schemas.microsoft.com/office/powerpoint/2010/main" val="299560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uz&#10;&#10;O conteúdo gerado por IA pode estar incorreto.">
            <a:extLst>
              <a:ext uri="{FF2B5EF4-FFF2-40B4-BE49-F238E27FC236}">
                <a16:creationId xmlns:a16="http://schemas.microsoft.com/office/drawing/2014/main" id="{A886EC6B-F11C-82AA-E16F-D21166B016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3397" t="12981" r="13397" b="16085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7565A94E-CFB4-1C9C-0A2E-857D09030958}"/>
              </a:ext>
            </a:extLst>
          </p:cNvPr>
          <p:cNvGrpSpPr/>
          <p:nvPr/>
        </p:nvGrpSpPr>
        <p:grpSpPr>
          <a:xfrm>
            <a:off x="4879348" y="-3573176"/>
            <a:ext cx="3593320" cy="12008499"/>
            <a:chOff x="4879348" y="1140589"/>
            <a:chExt cx="3593320" cy="12008499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4354062-09BA-74DE-99C6-95C3811DAA30}"/>
                </a:ext>
              </a:extLst>
            </p:cNvPr>
            <p:cNvSpPr txBox="1"/>
            <p:nvPr/>
          </p:nvSpPr>
          <p:spPr>
            <a:xfrm>
              <a:off x="4879348" y="1140589"/>
              <a:ext cx="3570171" cy="286232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latin typeface="Avenir LT Std 65 Medium" panose="020B0603020203020204" pitchFamily="34" charset="0"/>
                </a:rPr>
                <a:t>An innovative company that integrates artificial intelligence and cutting-edge technology to transform how industries solve complex problems. We specialize in applying machine learning, advanced modeling, and process optimization to drive efficiency and innovation in key sectors.</a:t>
              </a:r>
              <a:endParaRPr lang="pt-BR" sz="1800" dirty="0">
                <a:latin typeface="Avenir LT Std 65 Medium" panose="020B0603020203020204" pitchFamily="34" charset="0"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6D0A8AF-38AB-0976-C007-ECE2AE2CAC53}"/>
                </a:ext>
              </a:extLst>
            </p:cNvPr>
            <p:cNvSpPr txBox="1"/>
            <p:nvPr/>
          </p:nvSpPr>
          <p:spPr>
            <a:xfrm>
              <a:off x="4879348" y="5021181"/>
              <a:ext cx="3593320" cy="452431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pt-BR" sz="1800" dirty="0">
                  <a:latin typeface="Avenir LT Std 65 Medium" panose="020B0603020203020204" pitchFamily="34" charset="0"/>
                </a:rPr>
                <a:t>Investidores não têm tempo para ler e interpretar todos os relatórios financeiros disponibilizados pela B3.</a:t>
              </a:r>
            </a:p>
            <a:p>
              <a:endParaRPr lang="en-US" sz="1800" dirty="0">
                <a:latin typeface="Avenir LT Std 65 Medium" panose="020B0603020203020204" pitchFamily="34" charset="0"/>
              </a:endParaRPr>
            </a:p>
            <a:p>
              <a:r>
                <a:rPr lang="pt-BR" sz="1800" dirty="0">
                  <a:latin typeface="Avenir LT Std 65 Medium" panose="020B0603020203020204" pitchFamily="34" charset="0"/>
                </a:rPr>
                <a:t>A informação técnica, extensa e pouco acessível limita o acompanhamento efetivo de empresas do mercado.</a:t>
              </a:r>
            </a:p>
            <a:p>
              <a:endParaRPr lang="en-US" sz="1800" dirty="0">
                <a:latin typeface="Avenir LT Std 65 Medium" panose="020B0603020203020204" pitchFamily="34" charset="0"/>
              </a:endParaRPr>
            </a:p>
            <a:p>
              <a:r>
                <a:rPr lang="pt-BR" sz="1800" dirty="0">
                  <a:latin typeface="Avenir LT Std 65 Medium" panose="020B0603020203020204" pitchFamily="34" charset="0"/>
                </a:rPr>
                <a:t>Muitos investidores não possuem formação técnica para compreender balanços patrimoniais, demonstrações de resultado e indicadores financeiros complexos.</a:t>
              </a:r>
              <a:endParaRPr lang="en-US" sz="1800" dirty="0">
                <a:latin typeface="Avenir LT Std 65 Medium" panose="020B0603020203020204" pitchFamily="34" charset="0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8E680B6-4FA1-D723-DA91-97540D78DB3D}"/>
                </a:ext>
              </a:extLst>
            </p:cNvPr>
            <p:cNvSpPr txBox="1"/>
            <p:nvPr/>
          </p:nvSpPr>
          <p:spPr>
            <a:xfrm>
              <a:off x="4879348" y="10563765"/>
              <a:ext cx="3533132" cy="258532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latin typeface="Avenir LT Std 65 Medium" panose="020B0603020203020204" pitchFamily="34" charset="0"/>
                </a:rPr>
                <a:t>Believes that artificial intelligence is the key to unlocking the true potential of modern technology, helping companies make smarter decisions, accurately predict trends, and optimize operations for a more sustainable and competitive future.</a:t>
              </a:r>
              <a:endParaRPr lang="pt-BR" sz="1800" dirty="0">
                <a:latin typeface="Avenir LT Std 65 Medium" panose="020B0603020203020204" pitchFamily="34" charset="0"/>
              </a:endParaRPr>
            </a:p>
          </p:txBody>
        </p:sp>
      </p:grp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3A218E0-0C66-4FB3-DC56-0550A619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930"/>
            <a:ext cx="3430954" cy="5146430"/>
          </a:xfrm>
          <a:prstGeom prst="rect">
            <a:avLst/>
          </a:prstGeom>
        </p:spPr>
      </p:pic>
      <p:sp>
        <p:nvSpPr>
          <p:cNvPr id="10" name="CaixaDeTexto 12">
            <a:extLst>
              <a:ext uri="{FF2B5EF4-FFF2-40B4-BE49-F238E27FC236}">
                <a16:creationId xmlns:a16="http://schemas.microsoft.com/office/drawing/2014/main" id="{15E0BA7B-7ED9-252F-157E-8035ABAE321A}"/>
              </a:ext>
            </a:extLst>
          </p:cNvPr>
          <p:cNvSpPr txBox="1"/>
          <p:nvPr/>
        </p:nvSpPr>
        <p:spPr>
          <a:xfrm flipH="1">
            <a:off x="0" y="135476"/>
            <a:ext cx="3430954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O PROBLEMA</a:t>
            </a:r>
          </a:p>
        </p:txBody>
      </p:sp>
    </p:spTree>
    <p:extLst>
      <p:ext uri="{BB962C8B-B14F-4D97-AF65-F5344CB8AC3E}">
        <p14:creationId xmlns:p14="http://schemas.microsoft.com/office/powerpoint/2010/main" val="206417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FAA04A8-9D64-6984-D52F-74EF99B259AF}"/>
              </a:ext>
            </a:extLst>
          </p:cNvPr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FF5B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7E494A4-8A47-DEDB-13AA-DB10E609FBC7}"/>
              </a:ext>
            </a:extLst>
          </p:cNvPr>
          <p:cNvSpPr/>
          <p:nvPr/>
        </p:nvSpPr>
        <p:spPr>
          <a:xfrm>
            <a:off x="3048000" y="0"/>
            <a:ext cx="3048000" cy="5143500"/>
          </a:xfrm>
          <a:prstGeom prst="rect">
            <a:avLst/>
          </a:prstGeom>
          <a:solidFill>
            <a:srgbClr val="2009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832C133-73D3-C36B-DF53-8D696CDE6AA6}"/>
              </a:ext>
            </a:extLst>
          </p:cNvPr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DDD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2">
            <a:extLst>
              <a:ext uri="{FF2B5EF4-FFF2-40B4-BE49-F238E27FC236}">
                <a16:creationId xmlns:a16="http://schemas.microsoft.com/office/drawing/2014/main" id="{B956DAE0-4022-4A75-56CA-4D9C3338DF01}"/>
              </a:ext>
            </a:extLst>
          </p:cNvPr>
          <p:cNvSpPr txBox="1">
            <a:spLocks/>
          </p:cNvSpPr>
          <p:nvPr/>
        </p:nvSpPr>
        <p:spPr>
          <a:xfrm>
            <a:off x="3211197" y="2639028"/>
            <a:ext cx="1542751" cy="24073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200" dirty="0">
                <a:solidFill>
                  <a:srgbClr val="FF5B06"/>
                </a:solidFill>
                <a:latin typeface="Neue Aachen Pro" panose="02040606030706050204" pitchFamily="18" charset="0"/>
              </a:rPr>
              <a:t>Benefícios / ROI</a:t>
            </a:r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BC91D7F7-5A61-33EC-3280-5D24968B5A90}"/>
              </a:ext>
            </a:extLst>
          </p:cNvPr>
          <p:cNvSpPr txBox="1">
            <a:spLocks/>
          </p:cNvSpPr>
          <p:nvPr/>
        </p:nvSpPr>
        <p:spPr>
          <a:xfrm>
            <a:off x="6259197" y="2639028"/>
            <a:ext cx="1542751" cy="24073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200" dirty="0">
                <a:solidFill>
                  <a:srgbClr val="20093F"/>
                </a:solidFill>
                <a:latin typeface="Neue Aachen Pro" panose="02040606030706050204" pitchFamily="18" charset="0"/>
              </a:rPr>
              <a:t>Resultados Obtidos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642E39DB-12DD-6D63-89CF-3073EA0D80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1966447"/>
                  </p:ext>
                </p:extLst>
              </p:nvPr>
            </p:nvGraphicFramePr>
            <p:xfrm>
              <a:off x="1705948" y="1687102"/>
              <a:ext cx="1058487" cy="17692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8487" cy="1769296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878302" ay="-1253328" az="-3192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94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642E39DB-12DD-6D63-89CF-3073EA0D80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948" y="1687102"/>
                <a:ext cx="1058487" cy="1769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9AE7FD28-BD32-30B9-6EF8-C797BEB5C0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1190536"/>
                  </p:ext>
                </p:extLst>
              </p:nvPr>
            </p:nvGraphicFramePr>
            <p:xfrm>
              <a:off x="4773792" y="1681491"/>
              <a:ext cx="1018798" cy="17805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8798" cy="1780517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-575824" ay="1461271" az="-2393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94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9AE7FD28-BD32-30B9-6EF8-C797BEB5C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3792" y="1681491"/>
                <a:ext cx="1018798" cy="178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1CACD9BB-825E-59F9-F051-0333D8C684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448358"/>
                  </p:ext>
                </p:extLst>
              </p:nvPr>
            </p:nvGraphicFramePr>
            <p:xfrm>
              <a:off x="7763862" y="1675881"/>
              <a:ext cx="1094969" cy="1780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4969" cy="1780516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745098" ay="155558" az="864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946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1CACD9BB-825E-59F9-F051-0333D8C684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63862" y="1675881"/>
                <a:ext cx="1094969" cy="1780516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ítulo 2">
            <a:extLst>
              <a:ext uri="{FF2B5EF4-FFF2-40B4-BE49-F238E27FC236}">
                <a16:creationId xmlns:a16="http://schemas.microsoft.com/office/drawing/2014/main" id="{0177626D-1629-8E84-161E-7F64B1EDCACC}"/>
              </a:ext>
            </a:extLst>
          </p:cNvPr>
          <p:cNvSpPr txBox="1">
            <a:spLocks/>
          </p:cNvSpPr>
          <p:nvPr/>
        </p:nvSpPr>
        <p:spPr>
          <a:xfrm>
            <a:off x="194958" y="1960287"/>
            <a:ext cx="1510990" cy="947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rgbClr val="20093F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4800" dirty="0">
                <a:solidFill>
                  <a:srgbClr val="20093F"/>
                </a:solidFill>
                <a:latin typeface="Avenir Next LT Pro Demi" panose="020B0704020202020204" pitchFamily="34" charset="0"/>
              </a:rPr>
              <a:t>1</a:t>
            </a:r>
          </a:p>
        </p:txBody>
      </p:sp>
      <p:sp>
        <p:nvSpPr>
          <p:cNvPr id="44" name="Título 2">
            <a:extLst>
              <a:ext uri="{FF2B5EF4-FFF2-40B4-BE49-F238E27FC236}">
                <a16:creationId xmlns:a16="http://schemas.microsoft.com/office/drawing/2014/main" id="{E612202C-5495-CB38-08FE-254A7CF79294}"/>
              </a:ext>
            </a:extLst>
          </p:cNvPr>
          <p:cNvSpPr txBox="1">
            <a:spLocks/>
          </p:cNvSpPr>
          <p:nvPr/>
        </p:nvSpPr>
        <p:spPr>
          <a:xfrm>
            <a:off x="3242958" y="1931857"/>
            <a:ext cx="1510990" cy="947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rgbClr val="FF5B06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4800" dirty="0">
                <a:solidFill>
                  <a:srgbClr val="FF5B06"/>
                </a:solidFill>
                <a:latin typeface="Avenir Next LT Pro Demi" panose="020B0704020202020204" pitchFamily="34" charset="0"/>
              </a:rPr>
              <a:t>2</a:t>
            </a:r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8FD25A8F-4666-872D-E6D8-103D5953B910}"/>
              </a:ext>
            </a:extLst>
          </p:cNvPr>
          <p:cNvSpPr txBox="1">
            <a:spLocks/>
          </p:cNvSpPr>
          <p:nvPr/>
        </p:nvSpPr>
        <p:spPr>
          <a:xfrm>
            <a:off x="6290958" y="1931857"/>
            <a:ext cx="1510990" cy="947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rgbClr val="20093F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4800" dirty="0">
                <a:solidFill>
                  <a:srgbClr val="20093F"/>
                </a:solidFill>
                <a:latin typeface="Avenir Next LT Pro Demi" panose="020B0704020202020204" pitchFamily="34" charset="0"/>
              </a:rPr>
              <a:t>3</a:t>
            </a:r>
          </a:p>
        </p:txBody>
      </p:sp>
      <p:sp>
        <p:nvSpPr>
          <p:cNvPr id="50" name="Título 2">
            <a:extLst>
              <a:ext uri="{FF2B5EF4-FFF2-40B4-BE49-F238E27FC236}">
                <a16:creationId xmlns:a16="http://schemas.microsoft.com/office/drawing/2014/main" id="{E99B3233-683C-9F28-475F-4209735D6065}"/>
              </a:ext>
            </a:extLst>
          </p:cNvPr>
          <p:cNvSpPr txBox="1">
            <a:spLocks/>
          </p:cNvSpPr>
          <p:nvPr/>
        </p:nvSpPr>
        <p:spPr>
          <a:xfrm>
            <a:off x="176207" y="2639027"/>
            <a:ext cx="1542751" cy="24073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200" dirty="0">
                <a:solidFill>
                  <a:srgbClr val="20093F"/>
                </a:solidFill>
                <a:latin typeface="Neue Aachen Pro" panose="02040606030706050204" pitchFamily="18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23617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5471FE-CC49-64A2-0BF9-10F57DCBD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AA952B4-DB88-A127-7222-F2D6E8B4A456}"/>
              </a:ext>
            </a:extLst>
          </p:cNvPr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5B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DFC23EA-8A98-B2E9-F1E3-E219ECCF8432}"/>
              </a:ext>
            </a:extLst>
          </p:cNvPr>
          <p:cNvSpPr/>
          <p:nvPr/>
        </p:nvSpPr>
        <p:spPr>
          <a:xfrm>
            <a:off x="7620000" y="0"/>
            <a:ext cx="1524000" cy="5143500"/>
          </a:xfrm>
          <a:prstGeom prst="rect">
            <a:avLst/>
          </a:prstGeom>
          <a:solidFill>
            <a:srgbClr val="DDD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74ED10C4-139A-1BCB-5910-79C233258351}"/>
              </a:ext>
            </a:extLst>
          </p:cNvPr>
          <p:cNvSpPr txBox="1">
            <a:spLocks/>
          </p:cNvSpPr>
          <p:nvPr/>
        </p:nvSpPr>
        <p:spPr>
          <a:xfrm>
            <a:off x="361474" y="1039562"/>
            <a:ext cx="2331393" cy="107772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20093F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8000" dirty="0">
                <a:solidFill>
                  <a:srgbClr val="20093F"/>
                </a:solidFill>
                <a:latin typeface="Avenir Next LT Pro Demi" panose="020B0704020202020204" pitchFamily="34" charset="0"/>
              </a:rPr>
              <a:t>1</a:t>
            </a:r>
            <a:endParaRPr lang="pt-BR" sz="6000" dirty="0">
              <a:solidFill>
                <a:srgbClr val="20093F"/>
              </a:solidFill>
              <a:latin typeface="Avenir Next LT Pro Demi" panose="020B07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A9978748-F3AF-6FE6-D62C-9A10EE8173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775120"/>
                  </p:ext>
                </p:extLst>
              </p:nvPr>
            </p:nvGraphicFramePr>
            <p:xfrm>
              <a:off x="3735736" y="213328"/>
              <a:ext cx="2005562" cy="25948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05562" cy="2594873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4156871" ay="-736353" az="-17600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396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A9978748-F3AF-6FE6-D62C-9A10EE8173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5736" y="213328"/>
                <a:ext cx="2005562" cy="2594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39537B74-E68D-BC32-DA92-BA4C40D314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9271769"/>
                  </p:ext>
                </p:extLst>
              </p:nvPr>
            </p:nvGraphicFramePr>
            <p:xfrm>
              <a:off x="7854073" y="1675881"/>
              <a:ext cx="1094969" cy="1780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4969" cy="1780516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745098" ay="155558" az="864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946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39537B74-E68D-BC32-DA92-BA4C40D31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4073" y="1675881"/>
                <a:ext cx="1094969" cy="17805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24D2AC4F-9C44-6D08-06DA-C064F3AA0E86}"/>
              </a:ext>
            </a:extLst>
          </p:cNvPr>
          <p:cNvSpPr/>
          <p:nvPr/>
        </p:nvSpPr>
        <p:spPr>
          <a:xfrm>
            <a:off x="6096000" y="0"/>
            <a:ext cx="1524000" cy="5143500"/>
          </a:xfrm>
          <a:prstGeom prst="rect">
            <a:avLst/>
          </a:prstGeom>
          <a:solidFill>
            <a:srgbClr val="2009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6570F11C-EDE4-CC2D-4CE6-F02DA4263D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1677091"/>
                  </p:ext>
                </p:extLst>
              </p:nvPr>
            </p:nvGraphicFramePr>
            <p:xfrm>
              <a:off x="6484166" y="1681491"/>
              <a:ext cx="1018798" cy="17805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8798" cy="1780517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-575824" ay="1461271" az="-2393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94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6570F11C-EDE4-CC2D-4CE6-F02DA4263D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4166" y="1681491"/>
                <a:ext cx="1018798" cy="178051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ítulo 2">
            <a:extLst>
              <a:ext uri="{FF2B5EF4-FFF2-40B4-BE49-F238E27FC236}">
                <a16:creationId xmlns:a16="http://schemas.microsoft.com/office/drawing/2014/main" id="{6C5EF9E2-D872-D14B-624F-E702C595A6A7}"/>
              </a:ext>
            </a:extLst>
          </p:cNvPr>
          <p:cNvSpPr txBox="1">
            <a:spLocks/>
          </p:cNvSpPr>
          <p:nvPr/>
        </p:nvSpPr>
        <p:spPr>
          <a:xfrm>
            <a:off x="446524" y="1991896"/>
            <a:ext cx="2005562" cy="2507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Desenvolvimento</a:t>
            </a:r>
            <a:endParaRPr lang="pt-BR" sz="1800" dirty="0">
              <a:solidFill>
                <a:srgbClr val="20093F"/>
              </a:solidFill>
              <a:latin typeface="Neue Aachen Pro" panose="020406060307060502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B0429E-034A-47B3-BBB2-A4A5BC8EA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06" y="2848909"/>
            <a:ext cx="5817447" cy="14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2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3DEFE-806E-3D4B-7742-34E15EB1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F47F6DA-1B17-63E1-E582-5418017009E2}"/>
              </a:ext>
            </a:extLst>
          </p:cNvPr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FF5B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D631EC0-5A3B-7999-DA7A-6BFD8F9093D7}"/>
              </a:ext>
            </a:extLst>
          </p:cNvPr>
          <p:cNvSpPr/>
          <p:nvPr/>
        </p:nvSpPr>
        <p:spPr>
          <a:xfrm>
            <a:off x="3048000" y="0"/>
            <a:ext cx="3048000" cy="5143500"/>
          </a:xfrm>
          <a:prstGeom prst="rect">
            <a:avLst/>
          </a:prstGeom>
          <a:solidFill>
            <a:srgbClr val="2009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7D79F88-FC50-774D-9CDB-FC7F72297EC5}"/>
              </a:ext>
            </a:extLst>
          </p:cNvPr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DDD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2">
            <a:extLst>
              <a:ext uri="{FF2B5EF4-FFF2-40B4-BE49-F238E27FC236}">
                <a16:creationId xmlns:a16="http://schemas.microsoft.com/office/drawing/2014/main" id="{AB9C104D-D9CD-137F-0977-0BF6B47B5C2F}"/>
              </a:ext>
            </a:extLst>
          </p:cNvPr>
          <p:cNvSpPr txBox="1">
            <a:spLocks/>
          </p:cNvSpPr>
          <p:nvPr/>
        </p:nvSpPr>
        <p:spPr>
          <a:xfrm>
            <a:off x="3211197" y="2639028"/>
            <a:ext cx="1542751" cy="24073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200" dirty="0">
                <a:solidFill>
                  <a:srgbClr val="FF5B06"/>
                </a:solidFill>
                <a:latin typeface="Neue Aachen Pro" panose="02040606030706050204" pitchFamily="18" charset="0"/>
              </a:rPr>
              <a:t>Benefícios / ROI</a:t>
            </a:r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CD972332-0425-191E-CEF0-4D82EF01C64A}"/>
              </a:ext>
            </a:extLst>
          </p:cNvPr>
          <p:cNvSpPr txBox="1">
            <a:spLocks/>
          </p:cNvSpPr>
          <p:nvPr/>
        </p:nvSpPr>
        <p:spPr>
          <a:xfrm>
            <a:off x="6259197" y="2639028"/>
            <a:ext cx="1542751" cy="24073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200" dirty="0">
                <a:solidFill>
                  <a:srgbClr val="20093F"/>
                </a:solidFill>
                <a:latin typeface="Neue Aachen Pro" panose="02040606030706050204" pitchFamily="18" charset="0"/>
              </a:rPr>
              <a:t>Resultados Obtidos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AEFAB292-73AA-5806-74AA-24D0FAD52C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05948" y="1687102"/>
              <a:ext cx="1058487" cy="17692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8487" cy="1769296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878302" ay="-1253328" az="-3192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94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AEFAB292-73AA-5806-74AA-24D0FAD52C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948" y="1687102"/>
                <a:ext cx="1058487" cy="1769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3EAEDB88-0002-6ADB-366E-F8AD0EBFF6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73792" y="1681491"/>
              <a:ext cx="1018798" cy="17805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8798" cy="1780517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-575824" ay="1461271" az="-2393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94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3EAEDB88-0002-6ADB-366E-F8AD0EBFF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3792" y="1681491"/>
                <a:ext cx="1018798" cy="178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AFB8907A-4BF2-766D-AB3D-75AC485890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63862" y="1675881"/>
              <a:ext cx="1094969" cy="1780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4969" cy="1780516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745098" ay="155558" az="864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946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AFB8907A-4BF2-766D-AB3D-75AC485890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63862" y="1675881"/>
                <a:ext cx="1094969" cy="1780516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ítulo 2">
            <a:extLst>
              <a:ext uri="{FF2B5EF4-FFF2-40B4-BE49-F238E27FC236}">
                <a16:creationId xmlns:a16="http://schemas.microsoft.com/office/drawing/2014/main" id="{4810008F-8257-C370-DCA5-B78B12292628}"/>
              </a:ext>
            </a:extLst>
          </p:cNvPr>
          <p:cNvSpPr txBox="1">
            <a:spLocks/>
          </p:cNvSpPr>
          <p:nvPr/>
        </p:nvSpPr>
        <p:spPr>
          <a:xfrm>
            <a:off x="194958" y="1960287"/>
            <a:ext cx="1510990" cy="947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rgbClr val="20093F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4800" dirty="0">
                <a:solidFill>
                  <a:srgbClr val="20093F"/>
                </a:solidFill>
                <a:latin typeface="Avenir Next LT Pro Demi" panose="020B0704020202020204" pitchFamily="34" charset="0"/>
              </a:rPr>
              <a:t>1</a:t>
            </a:r>
          </a:p>
        </p:txBody>
      </p:sp>
      <p:sp>
        <p:nvSpPr>
          <p:cNvPr id="44" name="Título 2">
            <a:extLst>
              <a:ext uri="{FF2B5EF4-FFF2-40B4-BE49-F238E27FC236}">
                <a16:creationId xmlns:a16="http://schemas.microsoft.com/office/drawing/2014/main" id="{691C456F-B0D0-A0CA-ACD0-4E25153A0499}"/>
              </a:ext>
            </a:extLst>
          </p:cNvPr>
          <p:cNvSpPr txBox="1">
            <a:spLocks/>
          </p:cNvSpPr>
          <p:nvPr/>
        </p:nvSpPr>
        <p:spPr>
          <a:xfrm>
            <a:off x="3242958" y="1931857"/>
            <a:ext cx="1510990" cy="947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rgbClr val="FF5B06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4800" dirty="0">
                <a:solidFill>
                  <a:srgbClr val="FF5B06"/>
                </a:solidFill>
                <a:latin typeface="Avenir Next LT Pro Demi" panose="020B0704020202020204" pitchFamily="34" charset="0"/>
              </a:rPr>
              <a:t>2</a:t>
            </a:r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8CD2071C-B446-72E9-B607-143D952B6836}"/>
              </a:ext>
            </a:extLst>
          </p:cNvPr>
          <p:cNvSpPr txBox="1">
            <a:spLocks/>
          </p:cNvSpPr>
          <p:nvPr/>
        </p:nvSpPr>
        <p:spPr>
          <a:xfrm>
            <a:off x="6290958" y="1931857"/>
            <a:ext cx="1510990" cy="947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rgbClr val="20093F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4800" dirty="0">
                <a:solidFill>
                  <a:srgbClr val="20093F"/>
                </a:solidFill>
                <a:latin typeface="Avenir Next LT Pro Demi" panose="020B0704020202020204" pitchFamily="34" charset="0"/>
              </a:rPr>
              <a:t>3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FB83CDEF-BEC3-4B88-A688-9693BDC3BE0A}"/>
              </a:ext>
            </a:extLst>
          </p:cNvPr>
          <p:cNvSpPr txBox="1">
            <a:spLocks/>
          </p:cNvSpPr>
          <p:nvPr/>
        </p:nvSpPr>
        <p:spPr>
          <a:xfrm>
            <a:off x="176207" y="2639027"/>
            <a:ext cx="1542751" cy="24073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200" dirty="0">
                <a:solidFill>
                  <a:srgbClr val="20093F"/>
                </a:solidFill>
                <a:latin typeface="Neue Aachen Pro" panose="02040606030706050204" pitchFamily="18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44225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01D4D-567D-F64C-37C9-5499A71B5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60D6467-9F2A-332C-AC71-89E81184B689}"/>
              </a:ext>
            </a:extLst>
          </p:cNvPr>
          <p:cNvSpPr/>
          <p:nvPr/>
        </p:nvSpPr>
        <p:spPr>
          <a:xfrm>
            <a:off x="1524000" y="0"/>
            <a:ext cx="6096000" cy="5143500"/>
          </a:xfrm>
          <a:prstGeom prst="rect">
            <a:avLst/>
          </a:prstGeom>
          <a:solidFill>
            <a:srgbClr val="2009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5B06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C6FD986-4A5E-7D7B-3CD0-A4EE6ABC87A1}"/>
              </a:ext>
            </a:extLst>
          </p:cNvPr>
          <p:cNvSpPr/>
          <p:nvPr/>
        </p:nvSpPr>
        <p:spPr>
          <a:xfrm>
            <a:off x="7620000" y="0"/>
            <a:ext cx="1524000" cy="5143500"/>
          </a:xfrm>
          <a:prstGeom prst="rect">
            <a:avLst/>
          </a:prstGeom>
          <a:solidFill>
            <a:srgbClr val="DDD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95309821-35C5-4871-2CA9-41DB24CD6C2B}"/>
              </a:ext>
            </a:extLst>
          </p:cNvPr>
          <p:cNvSpPr txBox="1">
            <a:spLocks/>
          </p:cNvSpPr>
          <p:nvPr/>
        </p:nvSpPr>
        <p:spPr>
          <a:xfrm>
            <a:off x="1795130" y="1201929"/>
            <a:ext cx="2331393" cy="107772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FF5B06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8000" dirty="0">
                <a:solidFill>
                  <a:srgbClr val="FF5B06"/>
                </a:solidFill>
                <a:latin typeface="Avenir Next LT Pro Demi" panose="020B0704020202020204" pitchFamily="34" charset="0"/>
              </a:rPr>
              <a:t>2</a:t>
            </a:r>
            <a:endParaRPr lang="pt-BR" sz="6000" dirty="0">
              <a:solidFill>
                <a:srgbClr val="FF5B06"/>
              </a:solidFill>
              <a:latin typeface="Avenir Next LT Pro Demi" panose="020B07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A7CB995C-AD34-B05B-2C89-D43E73888E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8096412"/>
                  </p:ext>
                </p:extLst>
              </p:nvPr>
            </p:nvGraphicFramePr>
            <p:xfrm>
              <a:off x="5197906" y="245374"/>
              <a:ext cx="1948531" cy="28610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8531" cy="2861014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3030273" ay="-290465" az="-3507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396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A7CB995C-AD34-B05B-2C89-D43E73888E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7906" y="245374"/>
                <a:ext cx="1948531" cy="2861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A8750BAE-FBC2-D34D-F51F-4AD3E4D6F0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4073" y="1675881"/>
              <a:ext cx="1094969" cy="1780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4969" cy="1780516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745098" ay="155558" az="864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946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A8750BAE-FBC2-D34D-F51F-4AD3E4D6F0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4073" y="1675881"/>
                <a:ext cx="1094969" cy="17805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0356668A-04F8-2AC6-070F-C406A5A124EE}"/>
              </a:ext>
            </a:extLst>
          </p:cNvPr>
          <p:cNvSpPr/>
          <p:nvPr/>
        </p:nvSpPr>
        <p:spPr>
          <a:xfrm>
            <a:off x="0" y="0"/>
            <a:ext cx="1524000" cy="5143500"/>
          </a:xfrm>
          <a:prstGeom prst="rect">
            <a:avLst/>
          </a:prstGeom>
          <a:solidFill>
            <a:srgbClr val="FF5B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DDDF1F9E-3456-D415-BEC6-80C2FF13B5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9389973"/>
                  </p:ext>
                </p:extLst>
              </p:nvPr>
            </p:nvGraphicFramePr>
            <p:xfrm>
              <a:off x="388166" y="1681491"/>
              <a:ext cx="1018798" cy="17805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8798" cy="1780517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-575824" ay="1461271" az="-2393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94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DDDF1F9E-3456-D415-BEC6-80C2FF13B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166" y="1681491"/>
                <a:ext cx="1018798" cy="1780517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97FA50B2-A22D-849E-EE6D-60B85D671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073" y="2621896"/>
            <a:ext cx="5689600" cy="19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C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F4728-05CA-9777-05E0-638F6216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EEA6877-845E-C5FF-BD00-DB290C32504C}"/>
              </a:ext>
            </a:extLst>
          </p:cNvPr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FF5B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44A3115-E379-5FBA-FF8D-BEE7A267432D}"/>
              </a:ext>
            </a:extLst>
          </p:cNvPr>
          <p:cNvSpPr/>
          <p:nvPr/>
        </p:nvSpPr>
        <p:spPr>
          <a:xfrm>
            <a:off x="3048000" y="0"/>
            <a:ext cx="3048000" cy="5143500"/>
          </a:xfrm>
          <a:prstGeom prst="rect">
            <a:avLst/>
          </a:prstGeom>
          <a:solidFill>
            <a:srgbClr val="2009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3AE4AE-9340-5318-1CA1-362B74974530}"/>
              </a:ext>
            </a:extLst>
          </p:cNvPr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DDD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2">
            <a:extLst>
              <a:ext uri="{FF2B5EF4-FFF2-40B4-BE49-F238E27FC236}">
                <a16:creationId xmlns:a16="http://schemas.microsoft.com/office/drawing/2014/main" id="{3695AB5F-E1D1-85AB-AF0F-C2C0241F58AD}"/>
              </a:ext>
            </a:extLst>
          </p:cNvPr>
          <p:cNvSpPr txBox="1">
            <a:spLocks/>
          </p:cNvSpPr>
          <p:nvPr/>
        </p:nvSpPr>
        <p:spPr>
          <a:xfrm>
            <a:off x="163197" y="2667458"/>
            <a:ext cx="1542751" cy="24073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200" dirty="0">
                <a:solidFill>
                  <a:srgbClr val="20093F"/>
                </a:solidFill>
                <a:latin typeface="Neue Aachen Pro" panose="02040606030706050204" pitchFamily="18" charset="0"/>
              </a:rPr>
              <a:t>Desenvolvimento</a:t>
            </a:r>
          </a:p>
        </p:txBody>
      </p:sp>
      <p:sp>
        <p:nvSpPr>
          <p:cNvPr id="33" name="Título 2">
            <a:extLst>
              <a:ext uri="{FF2B5EF4-FFF2-40B4-BE49-F238E27FC236}">
                <a16:creationId xmlns:a16="http://schemas.microsoft.com/office/drawing/2014/main" id="{FDC6F6CA-128E-79A6-8B2E-AA90A15F58CE}"/>
              </a:ext>
            </a:extLst>
          </p:cNvPr>
          <p:cNvSpPr txBox="1">
            <a:spLocks/>
          </p:cNvSpPr>
          <p:nvPr/>
        </p:nvSpPr>
        <p:spPr>
          <a:xfrm>
            <a:off x="3211197" y="2639028"/>
            <a:ext cx="1542751" cy="24073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200" dirty="0">
                <a:solidFill>
                  <a:srgbClr val="FF5B06"/>
                </a:solidFill>
                <a:latin typeface="Neue Aachen Pro" panose="02040606030706050204" pitchFamily="18" charset="0"/>
              </a:rPr>
              <a:t>Benefícios / ROI</a:t>
            </a:r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416C83AF-56AA-B749-E1A0-00CBC47E3510}"/>
              </a:ext>
            </a:extLst>
          </p:cNvPr>
          <p:cNvSpPr txBox="1">
            <a:spLocks/>
          </p:cNvSpPr>
          <p:nvPr/>
        </p:nvSpPr>
        <p:spPr>
          <a:xfrm>
            <a:off x="6259197" y="2639028"/>
            <a:ext cx="1542751" cy="24073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200" dirty="0">
                <a:solidFill>
                  <a:srgbClr val="20093F"/>
                </a:solidFill>
                <a:latin typeface="Neue Aachen Pro" panose="02040606030706050204" pitchFamily="18" charset="0"/>
              </a:rPr>
              <a:t>Resultados Obtidos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E3D65E10-F45A-CDEB-7857-3601B812BC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05948" y="1687102"/>
              <a:ext cx="1058487" cy="17692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8487" cy="1769296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878302" ay="-1253328" az="-3192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94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Modelo 3D 39" descr="Cabeça de robô 8">
                <a:extLst>
                  <a:ext uri="{FF2B5EF4-FFF2-40B4-BE49-F238E27FC236}">
                    <a16:creationId xmlns:a16="http://schemas.microsoft.com/office/drawing/2014/main" id="{E3D65E10-F45A-CDEB-7857-3601B812BC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948" y="1687102"/>
                <a:ext cx="1058487" cy="1769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D0828D93-1161-786E-2C1A-520F2C9EEA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73792" y="1681491"/>
              <a:ext cx="1018798" cy="17805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8798" cy="1780517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-575824" ay="1461271" az="-2393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94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Modelo 3D 40" descr="Cabeça de robô 8">
                <a:extLst>
                  <a:ext uri="{FF2B5EF4-FFF2-40B4-BE49-F238E27FC236}">
                    <a16:creationId xmlns:a16="http://schemas.microsoft.com/office/drawing/2014/main" id="{D0828D93-1161-786E-2C1A-520F2C9EEA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3792" y="1681491"/>
                <a:ext cx="1018798" cy="178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CDC20F64-7A2E-5469-6355-7236C5C9EE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63862" y="1675881"/>
              <a:ext cx="1094969" cy="1780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4969" cy="1780516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1745098" ay="155558" az="864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946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Cabeça de robô 8">
                <a:extLst>
                  <a:ext uri="{FF2B5EF4-FFF2-40B4-BE49-F238E27FC236}">
                    <a16:creationId xmlns:a16="http://schemas.microsoft.com/office/drawing/2014/main" id="{CDC20F64-7A2E-5469-6355-7236C5C9EE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63862" y="1675881"/>
                <a:ext cx="1094969" cy="1780516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ítulo 2">
            <a:extLst>
              <a:ext uri="{FF2B5EF4-FFF2-40B4-BE49-F238E27FC236}">
                <a16:creationId xmlns:a16="http://schemas.microsoft.com/office/drawing/2014/main" id="{E94D1FEA-4E62-A6B0-13CF-97D4CF379EA9}"/>
              </a:ext>
            </a:extLst>
          </p:cNvPr>
          <p:cNvSpPr txBox="1">
            <a:spLocks/>
          </p:cNvSpPr>
          <p:nvPr/>
        </p:nvSpPr>
        <p:spPr>
          <a:xfrm>
            <a:off x="194958" y="1960287"/>
            <a:ext cx="1510990" cy="947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rgbClr val="20093F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4800" dirty="0">
                <a:solidFill>
                  <a:srgbClr val="20093F"/>
                </a:solidFill>
                <a:latin typeface="Avenir Next LT Pro Demi" panose="020B0704020202020204" pitchFamily="34" charset="0"/>
              </a:rPr>
              <a:t>1</a:t>
            </a:r>
          </a:p>
        </p:txBody>
      </p:sp>
      <p:sp>
        <p:nvSpPr>
          <p:cNvPr id="44" name="Título 2">
            <a:extLst>
              <a:ext uri="{FF2B5EF4-FFF2-40B4-BE49-F238E27FC236}">
                <a16:creationId xmlns:a16="http://schemas.microsoft.com/office/drawing/2014/main" id="{BAE15641-C189-7AEF-8DC0-55E226D765E0}"/>
              </a:ext>
            </a:extLst>
          </p:cNvPr>
          <p:cNvSpPr txBox="1">
            <a:spLocks/>
          </p:cNvSpPr>
          <p:nvPr/>
        </p:nvSpPr>
        <p:spPr>
          <a:xfrm>
            <a:off x="3242958" y="1931857"/>
            <a:ext cx="1510990" cy="947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rgbClr val="FF5B06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4800" dirty="0">
                <a:solidFill>
                  <a:srgbClr val="FF5B06"/>
                </a:solidFill>
                <a:latin typeface="Avenir Next LT Pro Demi" panose="020B0704020202020204" pitchFamily="34" charset="0"/>
              </a:rPr>
              <a:t>2</a:t>
            </a:r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02CF80F2-5A12-9121-2582-6C5A65B2DB76}"/>
              </a:ext>
            </a:extLst>
          </p:cNvPr>
          <p:cNvSpPr txBox="1">
            <a:spLocks/>
          </p:cNvSpPr>
          <p:nvPr/>
        </p:nvSpPr>
        <p:spPr>
          <a:xfrm>
            <a:off x="6290958" y="1931857"/>
            <a:ext cx="1510990" cy="947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rgbClr val="20093F"/>
                </a:solidFill>
                <a:latin typeface="Avenir LT Std 35 Light" panose="020B0402020203020204" pitchFamily="34" charset="0"/>
              </a:rPr>
              <a:t>KD</a:t>
            </a:r>
            <a:r>
              <a:rPr lang="pt-BR" sz="4800" dirty="0">
                <a:solidFill>
                  <a:srgbClr val="20093F"/>
                </a:solidFill>
                <a:latin typeface="Avenir Next LT Pro Demi" panose="020B07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661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CE56-C584-141D-CB42-700E4B1B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43" y="494297"/>
            <a:ext cx="7886700" cy="850107"/>
          </a:xfrm>
        </p:spPr>
        <p:txBody>
          <a:bodyPr/>
          <a:lstStyle/>
          <a:p>
            <a:r>
              <a:rPr lang="pt-BR" dirty="0"/>
              <a:t>Resultados Obtidos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21A54-6C18-4A59-A6E6-D87706B3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9150B-C9DD-4870-8AC1-71C6FDDE7EC9}" type="datetime1">
              <a:rPr lang="en-US" smtClean="0"/>
              <a:t>23-Oct-25</a:t>
            </a:fld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39" descr="Cabeça de robô 8">
                <a:extLst>
                  <a:ext uri="{FF2B5EF4-FFF2-40B4-BE49-F238E27FC236}">
                    <a16:creationId xmlns:a16="http://schemas.microsoft.com/office/drawing/2014/main" id="{B5BAD0CD-DC39-4D8D-0071-29A03DEE37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1533241"/>
                  </p:ext>
                </p:extLst>
              </p:nvPr>
            </p:nvGraphicFramePr>
            <p:xfrm>
              <a:off x="7230657" y="-35688"/>
              <a:ext cx="2024573" cy="29750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4573" cy="2975076"/>
                    </a:xfrm>
                    <a:prstGeom prst="rect">
                      <a:avLst/>
                    </a:prstGeom>
                  </am3d:spPr>
                  <am3d:camera>
                    <am3d:pos x="0" y="0" z="61012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33576" d="1000000"/>
                    <am3d:preTrans dx="-140" dy="-17929035" dz="-42709"/>
                    <am3d:scale>
                      <am3d:sx n="1000000" d="1000000"/>
                      <am3d:sy n="1000000" d="1000000"/>
                      <am3d:sz n="1000000" d="1000000"/>
                    </am3d:scale>
                    <am3d:rot ax="3145714" ay="-2001079" az="-21329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39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39" descr="Cabeça de robô 8">
                <a:extLst>
                  <a:ext uri="{FF2B5EF4-FFF2-40B4-BE49-F238E27FC236}">
                    <a16:creationId xmlns:a16="http://schemas.microsoft.com/office/drawing/2014/main" id="{B5BAD0CD-DC39-4D8D-0071-29A03DEE37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0657" y="-35688"/>
                <a:ext cx="2024573" cy="297507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268EC3-6629-66BF-4B30-3616EBBF7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51850"/>
            <a:ext cx="5904132" cy="3137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1785939"/>
      </p:ext>
    </p:extLst>
  </p:cSld>
  <p:clrMapOvr>
    <a:masterClrMapping/>
  </p:clrMapOvr>
</p:sld>
</file>

<file path=ppt/theme/theme1.xml><?xml version="1.0" encoding="utf-8"?>
<a:theme xmlns:a="http://schemas.openxmlformats.org/drawingml/2006/main" name="AI4Tech">
  <a:themeElements>
    <a:clrScheme name="Ai4Tech">
      <a:dk1>
        <a:srgbClr val="171E29"/>
      </a:dk1>
      <a:lt1>
        <a:srgbClr val="F0F0EB"/>
      </a:lt1>
      <a:dk2>
        <a:srgbClr val="1B043C"/>
      </a:dk2>
      <a:lt2>
        <a:srgbClr val="E9EFFC"/>
      </a:lt2>
      <a:accent1>
        <a:srgbClr val="1B1E2F"/>
      </a:accent1>
      <a:accent2>
        <a:srgbClr val="E05B12"/>
      </a:accent2>
      <a:accent3>
        <a:srgbClr val="580CBA"/>
      </a:accent3>
      <a:accent4>
        <a:srgbClr val="7FDCE0"/>
      </a:accent4>
      <a:accent5>
        <a:srgbClr val="D74341"/>
      </a:accent5>
      <a:accent6>
        <a:srgbClr val="6EC445"/>
      </a:accent6>
      <a:hlink>
        <a:srgbClr val="5A9EA1"/>
      </a:hlink>
      <a:folHlink>
        <a:srgbClr val="A03230"/>
      </a:folHlink>
    </a:clrScheme>
    <a:fontScheme name="Ai4Tech">
      <a:majorFont>
        <a:latin typeface="Neue Aachen Pro"/>
        <a:ea typeface=""/>
        <a:cs typeface=""/>
      </a:majorFont>
      <a:minorFont>
        <a:latin typeface="Avenir LT Std 55 Roman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4Tech" id="{0EEECD06-75CE-4910-8B71-5B8BC60DD4B8}" vid="{1A230887-EB42-4B04-8B7B-CF0575DE61C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3426</TotalTime>
  <Words>205</Words>
  <Application>Microsoft Office PowerPoint</Application>
  <PresentationFormat>On-screen Show (16:9)</PresentationFormat>
  <Paragraphs>37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Avenir LT Std 65 Medium</vt:lpstr>
      <vt:lpstr>Avenir LT Std 35 Light</vt:lpstr>
      <vt:lpstr>Avenir LT Std 55 Roman</vt:lpstr>
      <vt:lpstr>Neue Aachen Pro</vt:lpstr>
      <vt:lpstr>Arial</vt:lpstr>
      <vt:lpstr>MuseoModerno Medium</vt:lpstr>
      <vt:lpstr>Avenir Next LT Pro Demi</vt:lpstr>
      <vt:lpstr>Aptos</vt:lpstr>
      <vt:lpstr>AI4Tech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Resultados Obtidos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Schirmer</dc:creator>
  <cp:lastModifiedBy>Nicolas Spogis</cp:lastModifiedBy>
  <cp:revision>113</cp:revision>
  <cp:lastPrinted>2025-04-29T21:26:10Z</cp:lastPrinted>
  <dcterms:created xsi:type="dcterms:W3CDTF">2025-03-03T16:04:01Z</dcterms:created>
  <dcterms:modified xsi:type="dcterms:W3CDTF">2025-10-23T10:48:25Z</dcterms:modified>
</cp:coreProperties>
</file>